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7" r:id="rId2"/>
    <p:sldId id="267" r:id="rId3"/>
    <p:sldId id="282" r:id="rId4"/>
    <p:sldId id="283" r:id="rId5"/>
    <p:sldId id="291" r:id="rId6"/>
    <p:sldId id="304" r:id="rId7"/>
    <p:sldId id="303" r:id="rId8"/>
    <p:sldId id="302" r:id="rId9"/>
    <p:sldId id="305" r:id="rId10"/>
    <p:sldId id="276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757070"/>
    <a:srgbClr val="B49173"/>
    <a:srgbClr val="CEB6A2"/>
    <a:srgbClr val="CECDCB"/>
    <a:srgbClr val="6DAC96"/>
    <a:srgbClr val="A7A5A2"/>
    <a:srgbClr val="86755F"/>
    <a:srgbClr val="A87E5C"/>
    <a:srgbClr val="A093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92" autoAdjust="0"/>
    <p:restoredTop sz="76031" autoAdjust="0"/>
  </p:normalViewPr>
  <p:slideViewPr>
    <p:cSldViewPr snapToGrid="0">
      <p:cViewPr varScale="1">
        <p:scale>
          <a:sx n="79" d="100"/>
          <a:sy n="79" d="100"/>
        </p:scale>
        <p:origin x="1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7B2B-0C22-4780-AAC0-6FF5EEC25FD3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A924A0-41BB-481F-97A3-E22EAEA34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80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프로토타입이 </a:t>
            </a:r>
            <a:r>
              <a:rPr lang="en-US" altLang="ko-KR" dirty="0"/>
              <a:t>40%</a:t>
            </a:r>
            <a:r>
              <a:rPr lang="ko-KR" altLang="en-US" dirty="0"/>
              <a:t>인 이유는 제작 및 </a:t>
            </a:r>
            <a:r>
              <a:rPr lang="en-US" altLang="ko-KR" dirty="0" err="1"/>
              <a:t>npc</a:t>
            </a:r>
            <a:r>
              <a:rPr lang="en-US" altLang="ko-KR" dirty="0"/>
              <a:t> </a:t>
            </a:r>
            <a:r>
              <a:rPr lang="ko-KR" altLang="en-US" dirty="0"/>
              <a:t>미구현으로 게임의 처음부터 끝까지 진행이 되지 않기 때문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924A0-41BB-481F-97A3-E22EAEA34CA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036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프로토타입이 </a:t>
            </a:r>
            <a:r>
              <a:rPr lang="en-US" altLang="ko-KR" dirty="0"/>
              <a:t>40%</a:t>
            </a:r>
            <a:r>
              <a:rPr lang="ko-KR" altLang="en-US" dirty="0"/>
              <a:t>인 이유는 제작 및 </a:t>
            </a:r>
            <a:r>
              <a:rPr lang="en-US" altLang="ko-KR" dirty="0" err="1"/>
              <a:t>npc</a:t>
            </a:r>
            <a:r>
              <a:rPr lang="en-US" altLang="ko-KR" dirty="0"/>
              <a:t> </a:t>
            </a:r>
            <a:r>
              <a:rPr lang="ko-KR" altLang="en-US" dirty="0"/>
              <a:t>미구현으로 게임의 처음부터 끝까지 진행이 되지 않기 때문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924A0-41BB-481F-97A3-E22EAEA34CA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288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299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485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509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89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525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737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199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293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81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043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77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320F5-DE5D-4AF0-B486-5D71D32D7171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547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7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25379" y="2430458"/>
            <a:ext cx="54850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미세먼지에서 살아남기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65172" y="2096102"/>
            <a:ext cx="4313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  <a:endParaRPr lang="ko-KR" altLang="en-US" sz="1600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662989" y="1981444"/>
            <a:ext cx="6172828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356185" y="3315864"/>
            <a:ext cx="6060533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8885684" y="2531613"/>
            <a:ext cx="0" cy="967468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230527" y="1695554"/>
            <a:ext cx="6354" cy="1400956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4186569" y="3211101"/>
            <a:ext cx="3616885" cy="209526"/>
          </a:xfrm>
          <a:prstGeom prst="round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/>
          <a:p>
            <a:pPr algn="ctr"/>
            <a:endParaRPr lang="ko-KR" altLang="en-US" sz="1200" spc="-150" dirty="0">
              <a:gradFill flip="none" rotWithShape="1">
                <a:gsLst>
                  <a:gs pos="0">
                    <a:srgbClr val="0070C0">
                      <a:lumMod val="84000"/>
                      <a:lumOff val="16000"/>
                    </a:srgbClr>
                  </a:gs>
                  <a:gs pos="100000">
                    <a:schemeClr val="bg2">
                      <a:lumMod val="76000"/>
                    </a:schemeClr>
                  </a:gs>
                </a:gsLst>
                <a:lin ang="0" scaled="1"/>
                <a:tileRect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967750" y="3169997"/>
            <a:ext cx="2088232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dist"/>
            <a:r>
              <a:rPr lang="ko-KR" altLang="en-US" sz="1200" spc="-150" dirty="0">
                <a:ln>
                  <a:solidFill>
                    <a:schemeClr val="accent3">
                      <a:lumMod val="50000"/>
                      <a:alpha val="4000"/>
                    </a:schemeClr>
                  </a:solidFill>
                </a:ln>
                <a:solidFill>
                  <a:srgbClr val="3D2E17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한국산업기술대학교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4500247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spc="3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2016180011 </a:t>
            </a:r>
            <a:r>
              <a:rPr kumimoji="1" lang="ko-KR" altLang="en-US" sz="2000" spc="300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김연지</a:t>
            </a:r>
            <a:endParaRPr kumimoji="1" lang="en-US" altLang="ko-KR" sz="2000" spc="3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ea typeface="Noto Sans CJK KR DemiLight" panose="020B0400000000000000" pitchFamily="34" charset="-127"/>
            </a:endParaRPr>
          </a:p>
          <a:p>
            <a:pPr algn="ctr"/>
            <a:r>
              <a:rPr kumimoji="1" lang="en-US" altLang="ko-KR" sz="2000" spc="3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2016180038 </a:t>
            </a:r>
            <a:r>
              <a:rPr kumimoji="1" lang="ko-KR" altLang="en-US" sz="2000" spc="3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장은선</a:t>
            </a:r>
            <a:endParaRPr kumimoji="1" lang="en-US" altLang="ko-KR" sz="2000" spc="3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ea typeface="Noto Sans CJK KR DemiLight" panose="020B0400000000000000" pitchFamily="34" charset="-127"/>
            </a:endParaRPr>
          </a:p>
          <a:p>
            <a:pPr algn="ctr"/>
            <a:r>
              <a:rPr kumimoji="1" lang="en-US" altLang="ko-KR" sz="2000" spc="3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2016184009 </a:t>
            </a:r>
            <a:r>
              <a:rPr kumimoji="1" lang="ko-KR" altLang="en-US" sz="2000" spc="3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김하은</a:t>
            </a:r>
            <a:endParaRPr kumimoji="1" lang="en-US" altLang="ko-KR" sz="2000" spc="3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ea typeface="Noto Sans CJK KR DemiLight" panose="020B04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317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7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92870" y="2876107"/>
            <a:ext cx="4516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5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  <a:endParaRPr lang="ko-KR" altLang="en-US" sz="5400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752930" y="2684371"/>
            <a:ext cx="6172828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446126" y="4018791"/>
            <a:ext cx="6060533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8975625" y="3234540"/>
            <a:ext cx="0" cy="967468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320468" y="2398481"/>
            <a:ext cx="6354" cy="1400956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76510" y="3914028"/>
            <a:ext cx="3616885" cy="209526"/>
          </a:xfrm>
          <a:prstGeom prst="round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파워퍼프걸</a:t>
            </a:r>
            <a:endParaRPr lang="ko-KR" altLang="en-US" sz="1200" spc="-15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0167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7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7DA4741B-D6FA-403C-9209-583EC589524C}"/>
              </a:ext>
            </a:extLst>
          </p:cNvPr>
          <p:cNvCxnSpPr>
            <a:cxnSpLocks/>
          </p:cNvCxnSpPr>
          <p:nvPr/>
        </p:nvCxnSpPr>
        <p:spPr>
          <a:xfrm flipV="1">
            <a:off x="5791569" y="5300749"/>
            <a:ext cx="628147" cy="183847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32866CBF-31CE-428A-A08A-C9A2C71327A8}"/>
              </a:ext>
            </a:extLst>
          </p:cNvPr>
          <p:cNvCxnSpPr/>
          <p:nvPr/>
        </p:nvCxnSpPr>
        <p:spPr>
          <a:xfrm flipV="1">
            <a:off x="5776654" y="1373404"/>
            <a:ext cx="628147" cy="183847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095D9E19-050B-4994-982E-B856DC7F6305}"/>
              </a:ext>
            </a:extLst>
          </p:cNvPr>
          <p:cNvCxnSpPr/>
          <p:nvPr/>
        </p:nvCxnSpPr>
        <p:spPr>
          <a:xfrm>
            <a:off x="1935159" y="942361"/>
            <a:ext cx="3272246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E1E7AF4-DAF0-4327-A953-DBFA6D70E91F}"/>
              </a:ext>
            </a:extLst>
          </p:cNvPr>
          <p:cNvCxnSpPr/>
          <p:nvPr/>
        </p:nvCxnSpPr>
        <p:spPr>
          <a:xfrm>
            <a:off x="7053392" y="5864952"/>
            <a:ext cx="3212717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29A69C90-B911-42F9-9DAA-614BF99A14D7}"/>
              </a:ext>
            </a:extLst>
          </p:cNvPr>
          <p:cNvCxnSpPr>
            <a:cxnSpLocks/>
          </p:cNvCxnSpPr>
          <p:nvPr/>
        </p:nvCxnSpPr>
        <p:spPr>
          <a:xfrm>
            <a:off x="9999120" y="3763580"/>
            <a:ext cx="0" cy="2438192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38A0A432-C38B-4BC0-B2AE-C82E354A700C}"/>
              </a:ext>
            </a:extLst>
          </p:cNvPr>
          <p:cNvCxnSpPr>
            <a:cxnSpLocks/>
          </p:cNvCxnSpPr>
          <p:nvPr/>
        </p:nvCxnSpPr>
        <p:spPr>
          <a:xfrm>
            <a:off x="2212167" y="637928"/>
            <a:ext cx="0" cy="3373994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>
            <a:extLst>
              <a:ext uri="{FF2B5EF4-FFF2-40B4-BE49-F238E27FC236}">
                <a16:creationId xmlns:a16="http://schemas.microsoft.com/office/drawing/2014/main" id="{FFA0F69B-2FE4-42B5-92DD-09394E4D70E0}"/>
              </a:ext>
            </a:extLst>
          </p:cNvPr>
          <p:cNvSpPr txBox="1"/>
          <p:nvPr/>
        </p:nvSpPr>
        <p:spPr>
          <a:xfrm>
            <a:off x="3947529" y="3196958"/>
            <a:ext cx="4286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조선일보명조" panose="02030304000000000000" pitchFamily="18" charset="-127"/>
              </a:rPr>
              <a:t>게임 구현 기술 및 연구 분야</a:t>
            </a:r>
          </a:p>
        </p:txBody>
      </p:sp>
      <p:sp>
        <p:nvSpPr>
          <p:cNvPr id="36" name="TextBox 6">
            <a:extLst>
              <a:ext uri="{FF2B5EF4-FFF2-40B4-BE49-F238E27FC236}">
                <a16:creationId xmlns:a16="http://schemas.microsoft.com/office/drawing/2014/main" id="{55A4E8AA-3582-40E6-BC1F-9DA771EDCA7E}"/>
              </a:ext>
            </a:extLst>
          </p:cNvPr>
          <p:cNvSpPr txBox="1"/>
          <p:nvPr/>
        </p:nvSpPr>
        <p:spPr>
          <a:xfrm>
            <a:off x="3909823" y="4420852"/>
            <a:ext cx="4391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조선일보명조" panose="02030304000000000000" pitchFamily="18" charset="-127"/>
              </a:rPr>
              <a:t>부록</a:t>
            </a: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699CC1C7-3CAB-4B0E-A4DF-B962EFA99945}"/>
              </a:ext>
            </a:extLst>
          </p:cNvPr>
          <p:cNvSpPr txBox="1"/>
          <p:nvPr/>
        </p:nvSpPr>
        <p:spPr>
          <a:xfrm>
            <a:off x="4276836" y="1988509"/>
            <a:ext cx="3627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조선일보명조" panose="02030304000000000000" pitchFamily="18" charset="-127"/>
              </a:rPr>
              <a:t>게임 소개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CD8AD963-7928-4941-BFB5-98C76212A826}"/>
              </a:ext>
            </a:extLst>
          </p:cNvPr>
          <p:cNvSpPr txBox="1"/>
          <p:nvPr/>
        </p:nvSpPr>
        <p:spPr>
          <a:xfrm>
            <a:off x="4291753" y="2598402"/>
            <a:ext cx="3627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조선일보명조" panose="02030304000000000000" pitchFamily="18" charset="-127"/>
              </a:rPr>
              <a:t>타 게임과의 차이</a:t>
            </a: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4175C1A3-B634-4715-94D2-5AE42381D361}"/>
              </a:ext>
            </a:extLst>
          </p:cNvPr>
          <p:cNvSpPr txBox="1"/>
          <p:nvPr/>
        </p:nvSpPr>
        <p:spPr>
          <a:xfrm>
            <a:off x="3889963" y="3822296"/>
            <a:ext cx="4391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조선일보명조" panose="02030304000000000000" pitchFamily="18" charset="-127"/>
              </a:rPr>
              <a:t>개발 일정 및 구성원 역할 분담</a:t>
            </a:r>
          </a:p>
        </p:txBody>
      </p:sp>
    </p:spTree>
    <p:extLst>
      <p:ext uri="{BB962C8B-B14F-4D97-AF65-F5344CB8AC3E}">
        <p14:creationId xmlns:p14="http://schemas.microsoft.com/office/powerpoint/2010/main" val="3983329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0ED4E89-6FEE-48F5-A5C6-F28E45ACD8B7}"/>
              </a:ext>
            </a:extLst>
          </p:cNvPr>
          <p:cNvSpPr/>
          <p:nvPr/>
        </p:nvSpPr>
        <p:spPr>
          <a:xfrm>
            <a:off x="3754282" y="1846810"/>
            <a:ext cx="6730584" cy="1157424"/>
          </a:xfrm>
          <a:prstGeom prst="roundRect">
            <a:avLst/>
          </a:prstGeom>
          <a:solidFill>
            <a:srgbClr val="CEC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479D2F-A96B-4AE9-982D-C99B92536CC6}"/>
              </a:ext>
            </a:extLst>
          </p:cNvPr>
          <p:cNvSpPr txBox="1"/>
          <p:nvPr/>
        </p:nvSpPr>
        <p:spPr>
          <a:xfrm>
            <a:off x="2093848" y="2225467"/>
            <a:ext cx="10130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rgbClr val="213B69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유니티 엔진 기반의 시점 전환이 가능한 </a:t>
            </a:r>
            <a:r>
              <a:rPr lang="en-US" altLang="ko-KR" sz="2000" dirty="0">
                <a:ln>
                  <a:solidFill>
                    <a:srgbClr val="213B69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2000" dirty="0">
                <a:ln>
                  <a:solidFill>
                    <a:srgbClr val="213B69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게임 개발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DECB027D-5C67-4718-A2AD-5CAA3740A2ED}"/>
              </a:ext>
            </a:extLst>
          </p:cNvPr>
          <p:cNvSpPr/>
          <p:nvPr/>
        </p:nvSpPr>
        <p:spPr>
          <a:xfrm>
            <a:off x="4733405" y="3861388"/>
            <a:ext cx="1551398" cy="1533071"/>
          </a:xfrm>
          <a:prstGeom prst="ellipse">
            <a:avLst/>
          </a:prstGeom>
          <a:noFill/>
          <a:ln w="38100">
            <a:solidFill>
              <a:srgbClr val="8675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700" dirty="0">
                <a:ln>
                  <a:solidFill>
                    <a:srgbClr val="213B69">
                      <a:alpha val="0"/>
                    </a:srgbClr>
                  </a:solidFill>
                </a:ln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z="1700" dirty="0">
              <a:ln>
                <a:solidFill>
                  <a:srgbClr val="213B69">
                    <a:alpha val="0"/>
                  </a:srgbClr>
                </a:solidFill>
              </a:ln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n>
                  <a:solidFill>
                    <a:srgbClr val="213B69">
                      <a:alpha val="0"/>
                    </a:srgbClr>
                  </a:solidFill>
                </a:ln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테마</a:t>
            </a:r>
            <a:endParaRPr lang="en-US" altLang="ko-KR" dirty="0">
              <a:ln>
                <a:solidFill>
                  <a:srgbClr val="213B69">
                    <a:alpha val="0"/>
                  </a:srgbClr>
                </a:solidFill>
              </a:ln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양쪽 대괄호 52">
            <a:extLst>
              <a:ext uri="{FF2B5EF4-FFF2-40B4-BE49-F238E27FC236}">
                <a16:creationId xmlns:a16="http://schemas.microsoft.com/office/drawing/2014/main" id="{E68CA35C-6CA9-4CCB-A97B-E4815DE0B10A}"/>
              </a:ext>
            </a:extLst>
          </p:cNvPr>
          <p:cNvSpPr/>
          <p:nvPr/>
        </p:nvSpPr>
        <p:spPr>
          <a:xfrm>
            <a:off x="3146554" y="3605535"/>
            <a:ext cx="8244172" cy="2047874"/>
          </a:xfrm>
          <a:prstGeom prst="bracketPair">
            <a:avLst>
              <a:gd name="adj" fmla="val 22406"/>
            </a:avLst>
          </a:prstGeom>
          <a:ln w="88900">
            <a:solidFill>
              <a:srgbClr val="A7A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DB4CB6-8C28-489B-AC03-B19F4777CE96}"/>
              </a:ext>
            </a:extLst>
          </p:cNvPr>
          <p:cNvSpPr/>
          <p:nvPr/>
        </p:nvSpPr>
        <p:spPr>
          <a:xfrm>
            <a:off x="7871654" y="3861388"/>
            <a:ext cx="1551398" cy="1533071"/>
          </a:xfrm>
          <a:prstGeom prst="ellipse">
            <a:avLst/>
          </a:prstGeom>
          <a:noFill/>
          <a:ln w="38100">
            <a:solidFill>
              <a:srgbClr val="8675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n>
                  <a:solidFill>
                    <a:srgbClr val="213B69">
                      <a:alpha val="0"/>
                    </a:srgbClr>
                  </a:solidFill>
                </a:ln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</a:t>
            </a:r>
            <a:endParaRPr lang="en-US" altLang="ko-KR" dirty="0">
              <a:ln>
                <a:solidFill>
                  <a:srgbClr val="213B69">
                    <a:alpha val="0"/>
                  </a:srgbClr>
                </a:solidFill>
              </a:ln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n>
                  <a:solidFill>
                    <a:srgbClr val="213B69">
                      <a:alpha val="0"/>
                    </a:srgbClr>
                  </a:solidFill>
                </a:ln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</a:t>
            </a:r>
            <a:endParaRPr lang="en-US" altLang="ko-KR" dirty="0">
              <a:ln>
                <a:solidFill>
                  <a:srgbClr val="213B69">
                    <a:alpha val="0"/>
                  </a:srgbClr>
                </a:solidFill>
              </a:ln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6F73CD4-1001-4473-A688-959BF7C83846}"/>
              </a:ext>
            </a:extLst>
          </p:cNvPr>
          <p:cNvSpPr txBox="1"/>
          <p:nvPr/>
        </p:nvSpPr>
        <p:spPr>
          <a:xfrm>
            <a:off x="6766919" y="4118906"/>
            <a:ext cx="359595" cy="1018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0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미세먼지에서 살아남기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914FCF-E39D-43E9-8A29-697BC57E4B50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7B96A5A-1E44-4E7A-A1CC-A98E6D8B0DDF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2CC7FF2-37F7-438A-8CBE-33F1327CDC61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88AC905A-6EF1-403A-8352-421C47932534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813E4B4-78C1-453A-AF63-40AD66A5CEF1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3123477-218F-44BC-B150-2976222F9850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AAC6993-D8FA-4200-9ACF-312461F8D321}"/>
              </a:ext>
            </a:extLst>
          </p:cNvPr>
          <p:cNvSpPr/>
          <p:nvPr/>
        </p:nvSpPr>
        <p:spPr>
          <a:xfrm>
            <a:off x="0" y="174136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6BDCAE3-42B8-4BB9-B879-F7C072B8C704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CC2DA54-DFB9-4090-BCDD-3E08EC0E67A3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3D81B9B-F85F-4DF5-88A5-610F4AFB7BF3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83CD74B-7A54-4E41-980C-D12DC580992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7FAB386-D5A4-4908-8EA2-0D992D26A5CC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B5216A3-1664-47F7-BFC9-116D86F6E071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</p:spTree>
    <p:extLst>
      <p:ext uri="{BB962C8B-B14F-4D97-AF65-F5344CB8AC3E}">
        <p14:creationId xmlns:p14="http://schemas.microsoft.com/office/powerpoint/2010/main" val="3673838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4A040FCF-5A01-4A3A-8324-020B49EC4FD9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346E869-E2B2-4AE2-903A-9BA603CD0811}"/>
              </a:ext>
            </a:extLst>
          </p:cNvPr>
          <p:cNvSpPr/>
          <p:nvPr/>
        </p:nvSpPr>
        <p:spPr>
          <a:xfrm>
            <a:off x="0" y="174136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Rounded Rectangle 5">
            <a:extLst>
              <a:ext uri="{FF2B5EF4-FFF2-40B4-BE49-F238E27FC236}">
                <a16:creationId xmlns:a16="http://schemas.microsoft.com/office/drawing/2014/main" id="{4B51BF9D-41E0-45DE-8A81-0836E38543D4}"/>
              </a:ext>
            </a:extLst>
          </p:cNvPr>
          <p:cNvSpPr/>
          <p:nvPr/>
        </p:nvSpPr>
        <p:spPr>
          <a:xfrm>
            <a:off x="4586223" y="1551445"/>
            <a:ext cx="5363111" cy="1309588"/>
          </a:xfrm>
          <a:prstGeom prst="roundRect">
            <a:avLst>
              <a:gd name="adj" fmla="val 5551"/>
            </a:avLst>
          </a:prstGeom>
          <a:noFill/>
          <a:ln w="38100">
            <a:solidFill>
              <a:srgbClr val="A7A5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Rectangle 45">
            <a:extLst>
              <a:ext uri="{FF2B5EF4-FFF2-40B4-BE49-F238E27FC236}">
                <a16:creationId xmlns:a16="http://schemas.microsoft.com/office/drawing/2014/main" id="{747A8A4C-5864-4EE4-A4DC-7975949E8BB9}"/>
              </a:ext>
            </a:extLst>
          </p:cNvPr>
          <p:cNvSpPr/>
          <p:nvPr/>
        </p:nvSpPr>
        <p:spPr>
          <a:xfrm>
            <a:off x="5266334" y="3500707"/>
            <a:ext cx="460904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생존을 위해 또는 게임 클리어를 위해서 </a:t>
            </a:r>
            <a:endParaRPr lang="en-US" altLang="ko-KR" sz="1900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물건들을 얻어야 한다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.</a:t>
            </a:r>
          </a:p>
        </p:txBody>
      </p:sp>
      <p:sp>
        <p:nvSpPr>
          <p:cNvPr id="47" name="Sev01">
            <a:extLst>
              <a:ext uri="{FF2B5EF4-FFF2-40B4-BE49-F238E27FC236}">
                <a16:creationId xmlns:a16="http://schemas.microsoft.com/office/drawing/2014/main" id="{6A4EDBD1-70C0-4E0B-A341-9BB06C0CB83E}"/>
              </a:ext>
            </a:extLst>
          </p:cNvPr>
          <p:cNvSpPr/>
          <p:nvPr/>
        </p:nvSpPr>
        <p:spPr>
          <a:xfrm>
            <a:off x="3958502" y="1656212"/>
            <a:ext cx="1330585" cy="1100056"/>
          </a:xfrm>
          <a:prstGeom prst="roundRect">
            <a:avLst/>
          </a:prstGeom>
          <a:solidFill>
            <a:srgbClr val="A7A5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AD2569C-F38C-4E23-AD0E-02D0F371FB42}"/>
              </a:ext>
            </a:extLst>
          </p:cNvPr>
          <p:cNvSpPr txBox="1"/>
          <p:nvPr/>
        </p:nvSpPr>
        <p:spPr>
          <a:xfrm>
            <a:off x="3852871" y="1776677"/>
            <a:ext cx="1494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생존</a:t>
            </a:r>
            <a:endParaRPr lang="en-US" altLang="ko-KR" sz="2400" dirty="0">
              <a:ln>
                <a:solidFill>
                  <a:schemeClr val="bg1">
                    <a:alpha val="10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Rounded Rectangle 12">
            <a:extLst>
              <a:ext uri="{FF2B5EF4-FFF2-40B4-BE49-F238E27FC236}">
                <a16:creationId xmlns:a16="http://schemas.microsoft.com/office/drawing/2014/main" id="{B11F5F9F-6359-4827-9EEF-0DD9D27EBBFD}"/>
              </a:ext>
            </a:extLst>
          </p:cNvPr>
          <p:cNvSpPr/>
          <p:nvPr/>
        </p:nvSpPr>
        <p:spPr>
          <a:xfrm>
            <a:off x="4563470" y="3184467"/>
            <a:ext cx="5363111" cy="1309588"/>
          </a:xfrm>
          <a:prstGeom prst="roundRect">
            <a:avLst>
              <a:gd name="adj" fmla="val 5551"/>
            </a:avLst>
          </a:prstGeom>
          <a:noFill/>
          <a:ln w="38100">
            <a:solidFill>
              <a:srgbClr val="CEB6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Sev03">
            <a:extLst>
              <a:ext uri="{FF2B5EF4-FFF2-40B4-BE49-F238E27FC236}">
                <a16:creationId xmlns:a16="http://schemas.microsoft.com/office/drawing/2014/main" id="{465A6A31-A3C7-4511-AC9E-6B3EF1C15298}"/>
              </a:ext>
            </a:extLst>
          </p:cNvPr>
          <p:cNvSpPr/>
          <p:nvPr/>
        </p:nvSpPr>
        <p:spPr>
          <a:xfrm>
            <a:off x="3935749" y="3306164"/>
            <a:ext cx="1330585" cy="1100056"/>
          </a:xfrm>
          <a:prstGeom prst="roundRect">
            <a:avLst/>
          </a:prstGeom>
          <a:solidFill>
            <a:srgbClr val="CEB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3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360A6AF-F211-477D-AFBC-312E21422AFE}"/>
              </a:ext>
            </a:extLst>
          </p:cNvPr>
          <p:cNvSpPr txBox="1"/>
          <p:nvPr/>
        </p:nvSpPr>
        <p:spPr>
          <a:xfrm>
            <a:off x="3822705" y="3445130"/>
            <a:ext cx="1494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습득</a:t>
            </a:r>
            <a:endParaRPr lang="en-US" altLang="ko-KR" sz="2400" dirty="0">
              <a:ln>
                <a:solidFill>
                  <a:schemeClr val="bg1">
                    <a:alpha val="10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7" name="Rectangle 45">
            <a:extLst>
              <a:ext uri="{FF2B5EF4-FFF2-40B4-BE49-F238E27FC236}">
                <a16:creationId xmlns:a16="http://schemas.microsoft.com/office/drawing/2014/main" id="{DDA44A89-02E9-4565-BC71-E47CAE7C5AAA}"/>
              </a:ext>
            </a:extLst>
          </p:cNvPr>
          <p:cNvSpPr/>
          <p:nvPr/>
        </p:nvSpPr>
        <p:spPr>
          <a:xfrm>
            <a:off x="5266334" y="1849570"/>
            <a:ext cx="460904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rgbClr val="75707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미세먼지와 멧돼지로부터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rgbClr val="75707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게임이 끝날 때까지 살아남아야 한다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.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 </a:t>
            </a:r>
            <a:endParaRPr lang="en-US" sz="1900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</p:txBody>
      </p:sp>
      <p:sp>
        <p:nvSpPr>
          <p:cNvPr id="37" name="Rounded Rectangle 5">
            <a:extLst>
              <a:ext uri="{FF2B5EF4-FFF2-40B4-BE49-F238E27FC236}">
                <a16:creationId xmlns:a16="http://schemas.microsoft.com/office/drawing/2014/main" id="{2071B786-A624-4049-9652-14BA2F799CFF}"/>
              </a:ext>
            </a:extLst>
          </p:cNvPr>
          <p:cNvSpPr/>
          <p:nvPr/>
        </p:nvSpPr>
        <p:spPr>
          <a:xfrm>
            <a:off x="4586223" y="4822239"/>
            <a:ext cx="5363111" cy="1309588"/>
          </a:xfrm>
          <a:prstGeom prst="roundRect">
            <a:avLst>
              <a:gd name="adj" fmla="val 5551"/>
            </a:avLst>
          </a:prstGeom>
          <a:noFill/>
          <a:ln w="38100">
            <a:solidFill>
              <a:srgbClr val="A7A5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Sev01">
            <a:extLst>
              <a:ext uri="{FF2B5EF4-FFF2-40B4-BE49-F238E27FC236}">
                <a16:creationId xmlns:a16="http://schemas.microsoft.com/office/drawing/2014/main" id="{88BA7FE2-1350-40B9-8D8B-E11E8F488AC6}"/>
              </a:ext>
            </a:extLst>
          </p:cNvPr>
          <p:cNvSpPr/>
          <p:nvPr/>
        </p:nvSpPr>
        <p:spPr>
          <a:xfrm>
            <a:off x="3958502" y="4927006"/>
            <a:ext cx="1330585" cy="1100056"/>
          </a:xfrm>
          <a:prstGeom prst="roundRect">
            <a:avLst/>
          </a:prstGeom>
          <a:solidFill>
            <a:srgbClr val="A7A5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CF458F-5116-4035-8A73-1A4852A76018}"/>
              </a:ext>
            </a:extLst>
          </p:cNvPr>
          <p:cNvSpPr txBox="1"/>
          <p:nvPr/>
        </p:nvSpPr>
        <p:spPr>
          <a:xfrm>
            <a:off x="3852871" y="5047471"/>
            <a:ext cx="1494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제작</a:t>
            </a:r>
            <a:endParaRPr lang="en-US" altLang="ko-KR" sz="2400" dirty="0">
              <a:ln>
                <a:solidFill>
                  <a:schemeClr val="bg1">
                    <a:alpha val="10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3" name="Rectangle 45">
            <a:extLst>
              <a:ext uri="{FF2B5EF4-FFF2-40B4-BE49-F238E27FC236}">
                <a16:creationId xmlns:a16="http://schemas.microsoft.com/office/drawing/2014/main" id="{A272FE37-1906-4864-8A73-0D6AD75BB0C6}"/>
              </a:ext>
            </a:extLst>
          </p:cNvPr>
          <p:cNvSpPr/>
          <p:nvPr/>
        </p:nvSpPr>
        <p:spPr>
          <a:xfrm>
            <a:off x="5266334" y="5124326"/>
            <a:ext cx="460904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게임 클리어를 위해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 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습득한 물품들로</a:t>
            </a:r>
            <a:endParaRPr lang="en-US" altLang="ko-KR" sz="1900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인공구름을 만들어야 한다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.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24B5E1A6-792D-4C74-8D38-F838F51E4A50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44" name="평행 사변형 43">
              <a:extLst>
                <a:ext uri="{FF2B5EF4-FFF2-40B4-BE49-F238E27FC236}">
                  <a16:creationId xmlns:a16="http://schemas.microsoft.com/office/drawing/2014/main" id="{60FA4945-9122-4D2F-9855-E8132B6335E0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Text Placeholder 1">
              <a:extLst>
                <a:ext uri="{FF2B5EF4-FFF2-40B4-BE49-F238E27FC236}">
                  <a16:creationId xmlns:a16="http://schemas.microsoft.com/office/drawing/2014/main" id="{EC0DBEF3-D498-4ABB-9632-708F4667E387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컨텐츠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80274C1-1A53-4950-850A-88401E5EA266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436505B-30E5-45B3-9D0E-BC3C9D04B69E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F74B4256-6119-4263-A5EC-E4C8ED9A51F6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13855A5-F6AC-425A-B3E8-4F6F79ACBB73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C252EE5-4BC6-4D13-836E-A459A10E8218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2262F38-7BD9-4CFC-B804-AED14F74390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1CABCAB-2E4C-438B-9414-8041384BB1D2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683581E-BFCC-4BE1-B71E-652B72824A21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D5E8B71-9010-46E9-BCFB-7ABA7F7CF1EA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A1526E6-2BED-4A07-A60F-1B6E55335CBF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0E4A28F-BAC4-4C86-8B30-93A30DAC7B0D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</p:spTree>
    <p:extLst>
      <p:ext uri="{BB962C8B-B14F-4D97-AF65-F5344CB8AC3E}">
        <p14:creationId xmlns:p14="http://schemas.microsoft.com/office/powerpoint/2010/main" val="281021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시점변경 및 시점에 따른 이동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F080CD7F-C371-43F6-9CD9-D1E478E3B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7457" y="1870369"/>
            <a:ext cx="3279648" cy="192637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6DA1B4A-81A6-46BE-96C8-31E5F551D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997" y="1882895"/>
            <a:ext cx="3279647" cy="192637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7D52542-0ECD-476E-AEE3-67C1416864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6537" y="1882895"/>
            <a:ext cx="3279647" cy="1926371"/>
          </a:xfrm>
          <a:prstGeom prst="rect">
            <a:avLst/>
          </a:prstGeom>
        </p:spPr>
      </p:pic>
      <p:sp>
        <p:nvSpPr>
          <p:cNvPr id="31" name="Rounded Rectangle 5">
            <a:extLst>
              <a:ext uri="{FF2B5EF4-FFF2-40B4-BE49-F238E27FC236}">
                <a16:creationId xmlns:a16="http://schemas.microsoft.com/office/drawing/2014/main" id="{01DACD5D-A9E8-4325-B587-4A398E73E11A}"/>
              </a:ext>
            </a:extLst>
          </p:cNvPr>
          <p:cNvSpPr/>
          <p:nvPr/>
        </p:nvSpPr>
        <p:spPr>
          <a:xfrm>
            <a:off x="2375442" y="4100661"/>
            <a:ext cx="2861835" cy="1464481"/>
          </a:xfrm>
          <a:prstGeom prst="roundRect">
            <a:avLst>
              <a:gd name="adj" fmla="val 5551"/>
            </a:avLst>
          </a:prstGeom>
          <a:noFill/>
          <a:ln w="38100">
            <a:solidFill>
              <a:srgbClr val="A7A5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Sev01">
            <a:extLst>
              <a:ext uri="{FF2B5EF4-FFF2-40B4-BE49-F238E27FC236}">
                <a16:creationId xmlns:a16="http://schemas.microsoft.com/office/drawing/2014/main" id="{C6DE0F45-B88E-4FC2-B797-CE6D26342DEE}"/>
              </a:ext>
            </a:extLst>
          </p:cNvPr>
          <p:cNvSpPr/>
          <p:nvPr/>
        </p:nvSpPr>
        <p:spPr>
          <a:xfrm>
            <a:off x="2537028" y="3957045"/>
            <a:ext cx="1350027" cy="534243"/>
          </a:xfrm>
          <a:prstGeom prst="roundRect">
            <a:avLst/>
          </a:prstGeom>
          <a:solidFill>
            <a:srgbClr val="A7A5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latin typeface="맑은 고딕" panose="020B0503020000020004" pitchFamily="50" charset="-127"/>
              </a:rPr>
              <a:t>쿼터뷰</a:t>
            </a:r>
            <a:endParaRPr lang="ko-KR" altLang="en-US" sz="2400" dirty="0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5F52A2-8612-4354-B49F-2CEC49573ACA}"/>
              </a:ext>
            </a:extLst>
          </p:cNvPr>
          <p:cNvSpPr txBox="1"/>
          <p:nvPr/>
        </p:nvSpPr>
        <p:spPr>
          <a:xfrm>
            <a:off x="2375442" y="4641248"/>
            <a:ext cx="2861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757070"/>
                </a:solidFill>
                <a:latin typeface="맑은 고딕" panose="020B0503020000020004" pitchFamily="50" charset="-127"/>
              </a:rPr>
              <a:t>게임 흐름 파악 용이</a:t>
            </a:r>
            <a:endParaRPr lang="en-US" altLang="ko-KR" dirty="0">
              <a:solidFill>
                <a:srgbClr val="757070"/>
              </a:solidFill>
              <a:latin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rgbClr val="757070"/>
                </a:solidFill>
                <a:latin typeface="맑은 고딕" panose="020B0503020000020004" pitchFamily="50" charset="-127"/>
              </a:rPr>
              <a:t>멀미 문제 해결</a:t>
            </a:r>
            <a:endParaRPr lang="ko-KR" altLang="en-US" dirty="0">
              <a:solidFill>
                <a:srgbClr val="757070"/>
              </a:solidFill>
            </a:endParaRPr>
          </a:p>
        </p:txBody>
      </p:sp>
      <p:sp>
        <p:nvSpPr>
          <p:cNvPr id="33" name="Rounded Rectangle 5">
            <a:extLst>
              <a:ext uri="{FF2B5EF4-FFF2-40B4-BE49-F238E27FC236}">
                <a16:creationId xmlns:a16="http://schemas.microsoft.com/office/drawing/2014/main" id="{6B8B3411-28F5-4ED1-B954-4635BD6AC085}"/>
              </a:ext>
            </a:extLst>
          </p:cNvPr>
          <p:cNvSpPr/>
          <p:nvPr/>
        </p:nvSpPr>
        <p:spPr>
          <a:xfrm>
            <a:off x="5735621" y="4100661"/>
            <a:ext cx="2861835" cy="1464481"/>
          </a:xfrm>
          <a:prstGeom prst="roundRect">
            <a:avLst>
              <a:gd name="adj" fmla="val 5551"/>
            </a:avLst>
          </a:prstGeom>
          <a:noFill/>
          <a:ln w="38100">
            <a:solidFill>
              <a:srgbClr val="A7A5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Sev01">
            <a:extLst>
              <a:ext uri="{FF2B5EF4-FFF2-40B4-BE49-F238E27FC236}">
                <a16:creationId xmlns:a16="http://schemas.microsoft.com/office/drawing/2014/main" id="{5DC1D5E7-630C-4582-A906-EC9C971B2B1B}"/>
              </a:ext>
            </a:extLst>
          </p:cNvPr>
          <p:cNvSpPr/>
          <p:nvPr/>
        </p:nvSpPr>
        <p:spPr>
          <a:xfrm>
            <a:off x="5897207" y="3957045"/>
            <a:ext cx="1350027" cy="534243"/>
          </a:xfrm>
          <a:prstGeom prst="roundRect">
            <a:avLst/>
          </a:prstGeom>
          <a:solidFill>
            <a:srgbClr val="A7A5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맑은 고딕" panose="020B0503020000020004" pitchFamily="50" charset="-127"/>
              </a:rPr>
              <a:t>1</a:t>
            </a:r>
            <a:r>
              <a:rPr lang="ko-KR" altLang="en-US" sz="2400" dirty="0" err="1">
                <a:latin typeface="맑은 고딕" panose="020B0503020000020004" pitchFamily="50" charset="-127"/>
              </a:rPr>
              <a:t>인칭뷰</a:t>
            </a:r>
            <a:endParaRPr lang="ko-KR" altLang="en-US" sz="2400" dirty="0">
              <a:latin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CF12FBB-5133-47DB-A9FA-DFFD379306BD}"/>
              </a:ext>
            </a:extLst>
          </p:cNvPr>
          <p:cNvSpPr txBox="1"/>
          <p:nvPr/>
        </p:nvSpPr>
        <p:spPr>
          <a:xfrm>
            <a:off x="5735621" y="4641248"/>
            <a:ext cx="2861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rgbClr val="757070"/>
                </a:solidFill>
                <a:latin typeface="맑은 고딕" panose="020B0503020000020004" pitchFamily="50" charset="-127"/>
              </a:rPr>
              <a:t>몰입도 있는 플레이</a:t>
            </a:r>
            <a:endParaRPr lang="ko-KR" altLang="en-US" dirty="0">
              <a:solidFill>
                <a:srgbClr val="757070"/>
              </a:solidFill>
            </a:endParaRPr>
          </a:p>
        </p:txBody>
      </p:sp>
      <p:sp>
        <p:nvSpPr>
          <p:cNvPr id="36" name="Rounded Rectangle 5">
            <a:extLst>
              <a:ext uri="{FF2B5EF4-FFF2-40B4-BE49-F238E27FC236}">
                <a16:creationId xmlns:a16="http://schemas.microsoft.com/office/drawing/2014/main" id="{FC7CC4DD-0D79-45D1-A11A-E1B78B26FDBA}"/>
              </a:ext>
            </a:extLst>
          </p:cNvPr>
          <p:cNvSpPr/>
          <p:nvPr/>
        </p:nvSpPr>
        <p:spPr>
          <a:xfrm>
            <a:off x="9095800" y="4100661"/>
            <a:ext cx="2861835" cy="1464481"/>
          </a:xfrm>
          <a:prstGeom prst="roundRect">
            <a:avLst>
              <a:gd name="adj" fmla="val 5551"/>
            </a:avLst>
          </a:prstGeom>
          <a:noFill/>
          <a:ln w="38100">
            <a:solidFill>
              <a:srgbClr val="A7A5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Sev01">
            <a:extLst>
              <a:ext uri="{FF2B5EF4-FFF2-40B4-BE49-F238E27FC236}">
                <a16:creationId xmlns:a16="http://schemas.microsoft.com/office/drawing/2014/main" id="{3A8890AA-492A-4C17-852B-847A119C511B}"/>
              </a:ext>
            </a:extLst>
          </p:cNvPr>
          <p:cNvSpPr/>
          <p:nvPr/>
        </p:nvSpPr>
        <p:spPr>
          <a:xfrm>
            <a:off x="9257386" y="3957045"/>
            <a:ext cx="1350027" cy="534243"/>
          </a:xfrm>
          <a:prstGeom prst="roundRect">
            <a:avLst/>
          </a:prstGeom>
          <a:solidFill>
            <a:srgbClr val="A7A5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맑은 고딕" panose="020B0503020000020004" pitchFamily="50" charset="-127"/>
              </a:rPr>
              <a:t>3</a:t>
            </a:r>
            <a:r>
              <a:rPr lang="ko-KR" altLang="en-US" sz="2400" dirty="0" err="1">
                <a:latin typeface="맑은 고딕" panose="020B0503020000020004" pitchFamily="50" charset="-127"/>
              </a:rPr>
              <a:t>인칭뷰</a:t>
            </a:r>
            <a:endParaRPr lang="ko-KR" altLang="en-US" sz="2400" dirty="0">
              <a:latin typeface="맑은 고딕" panose="020B050302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D058883-4397-4627-B61D-90DA12385905}"/>
              </a:ext>
            </a:extLst>
          </p:cNvPr>
          <p:cNvSpPr txBox="1"/>
          <p:nvPr/>
        </p:nvSpPr>
        <p:spPr>
          <a:xfrm>
            <a:off x="9095800" y="4641248"/>
            <a:ext cx="2861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757070"/>
                </a:solidFill>
                <a:latin typeface="맑은 고딕" panose="020B0503020000020004" pitchFamily="50" charset="-127"/>
              </a:rPr>
              <a:t>1</a:t>
            </a:r>
            <a:r>
              <a:rPr lang="ko-KR" altLang="en-US" dirty="0">
                <a:solidFill>
                  <a:srgbClr val="757070"/>
                </a:solidFill>
                <a:latin typeface="맑은 고딕" panose="020B0503020000020004" pitchFamily="50" charset="-127"/>
              </a:rPr>
              <a:t>인칭보다 더 넓은 뷰와 주변 환경 제공</a:t>
            </a:r>
            <a:endParaRPr lang="ko-KR" altLang="en-US" dirty="0">
              <a:solidFill>
                <a:srgbClr val="757070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7BF2ABB-76FA-4F98-948A-6F35AEED2068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7B27E3E-B7CE-4061-B0B9-70F6F9B15A80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B0E1FBB-2815-4AE9-8CE5-C31FF1E27B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2484852-4567-466B-BC18-7329C60BBFDF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CECE3-551A-4978-8937-C52892BFBD20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43D57C4-E4FE-424A-8ECE-A73DBB0EA624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479CE3B-C43D-43DA-86C3-3BC7EA3BC34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190B5C-3931-4242-BCF9-5D4C4C97A8EE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484E195-2BFA-465E-82E3-A22DCBF6CD12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29DD055-F312-48D1-BFE8-AB2C004B9AB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4D3B75C-8CA6-4811-A34D-5FB3D0304F33}"/>
              </a:ext>
            </a:extLst>
          </p:cNvPr>
          <p:cNvSpPr/>
          <p:nvPr/>
        </p:nvSpPr>
        <p:spPr>
          <a:xfrm>
            <a:off x="0" y="250865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5C1241-0EC3-4FD2-AEE4-868FCEB52377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A10451-1DCD-413C-B2BE-A6E0F4072286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73F208E-EE38-44E3-A478-57116ABD1781}"/>
              </a:ext>
            </a:extLst>
          </p:cNvPr>
          <p:cNvSpPr txBox="1"/>
          <p:nvPr/>
        </p:nvSpPr>
        <p:spPr>
          <a:xfrm>
            <a:off x="2352146" y="5729497"/>
            <a:ext cx="28618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WASD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상하좌우 이동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D14B149-F6EA-4BF1-B733-F8FDC91B998D}"/>
              </a:ext>
            </a:extLst>
          </p:cNvPr>
          <p:cNvSpPr txBox="1"/>
          <p:nvPr/>
        </p:nvSpPr>
        <p:spPr>
          <a:xfrm>
            <a:off x="8791644" y="5729497"/>
            <a:ext cx="3279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WASD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직진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,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후진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,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좌우 이동</a:t>
            </a:r>
            <a:endParaRPr lang="en-US" altLang="ko-KR" sz="1400" dirty="0">
              <a:solidFill>
                <a:srgbClr val="757070"/>
              </a:solidFill>
              <a:latin typeface="맑은 고딕" panose="020B0503020000020004" pitchFamily="50" charset="-127"/>
              <a:sym typeface="Wingdings" panose="05000000000000000000" pitchFamily="2" charset="2"/>
            </a:endParaRPr>
          </a:p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QE –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좌우 회전</a:t>
            </a:r>
            <a:endParaRPr lang="en-US" altLang="ko-KR" sz="1400" dirty="0">
              <a:solidFill>
                <a:srgbClr val="757070"/>
              </a:solidFill>
              <a:latin typeface="맑은 고딕" panose="020B0503020000020004" pitchFamily="50" charset="-127"/>
              <a:sym typeface="Wingdings" panose="05000000000000000000" pitchFamily="2" charset="2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DEFC50B-2150-4B32-93D8-6DC3EC31FB0A}"/>
              </a:ext>
            </a:extLst>
          </p:cNvPr>
          <p:cNvSpPr txBox="1"/>
          <p:nvPr/>
        </p:nvSpPr>
        <p:spPr>
          <a:xfrm>
            <a:off x="5511997" y="5735148"/>
            <a:ext cx="32796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WASD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직진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,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후진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,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좌우 이동</a:t>
            </a:r>
            <a:endParaRPr lang="en-US" altLang="ko-KR" sz="1400" dirty="0">
              <a:solidFill>
                <a:srgbClr val="757070"/>
              </a:solidFill>
              <a:latin typeface="맑은 고딕" panose="020B0503020000020004" pitchFamily="50" charset="-127"/>
              <a:sym typeface="Wingdings" panose="05000000000000000000" pitchFamily="2" charset="2"/>
            </a:endParaRPr>
          </a:p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QE –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좌우 회전</a:t>
            </a:r>
            <a:endParaRPr lang="en-US" altLang="ko-KR" sz="1400" dirty="0">
              <a:solidFill>
                <a:srgbClr val="757070"/>
              </a:solidFill>
              <a:latin typeface="맑은 고딕" panose="020B0503020000020004" pitchFamily="50" charset="-127"/>
              <a:sym typeface="Wingdings" panose="05000000000000000000" pitchFamily="2" charset="2"/>
            </a:endParaRPr>
          </a:p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+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마우스로 방향 회전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0252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아이템 및 인벤토리 구현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7BF2ABB-76FA-4F98-948A-6F35AEED2068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7B27E3E-B7CE-4061-B0B9-70F6F9B15A80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B0E1FBB-2815-4AE9-8CE5-C31FF1E27B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2484852-4567-466B-BC18-7329C60BBFDF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CECE3-551A-4978-8937-C52892BFBD20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43D57C4-E4FE-424A-8ECE-A73DBB0EA624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479CE3B-C43D-43DA-86C3-3BC7EA3BC34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190B5C-3931-4242-BCF9-5D4C4C97A8EE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484E195-2BFA-465E-82E3-A22DCBF6CD12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29DD055-F312-48D1-BFE8-AB2C004B9AB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4D3B75C-8CA6-4811-A34D-5FB3D0304F33}"/>
              </a:ext>
            </a:extLst>
          </p:cNvPr>
          <p:cNvSpPr/>
          <p:nvPr/>
        </p:nvSpPr>
        <p:spPr>
          <a:xfrm>
            <a:off x="0" y="250865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5C1241-0EC3-4FD2-AEE4-868FCEB52377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A10451-1DCD-413C-B2BE-A6E0F4072286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58A5E64-153A-4C11-915B-CBE2CC79A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497" y="1283524"/>
            <a:ext cx="4704017" cy="276300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8826467-E51D-4DC7-8788-6816A336D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235" y="1632250"/>
            <a:ext cx="5102348" cy="2996974"/>
          </a:xfrm>
          <a:prstGeom prst="rect">
            <a:avLst/>
          </a:prstGeom>
        </p:spPr>
      </p:pic>
      <p:sp>
        <p:nvSpPr>
          <p:cNvPr id="39" name="Rectangle 45">
            <a:extLst>
              <a:ext uri="{FF2B5EF4-FFF2-40B4-BE49-F238E27FC236}">
                <a16:creationId xmlns:a16="http://schemas.microsoft.com/office/drawing/2014/main" id="{DB020EF5-375A-4318-A6F4-1D764B851FAD}"/>
              </a:ext>
            </a:extLst>
          </p:cNvPr>
          <p:cNvSpPr/>
          <p:nvPr/>
        </p:nvSpPr>
        <p:spPr>
          <a:xfrm>
            <a:off x="2606879" y="5542377"/>
            <a:ext cx="8925548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주 컨텐츠인 </a:t>
            </a:r>
            <a:r>
              <a:rPr lang="ko-KR" altLang="en-US" sz="1900" b="1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습득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과 </a:t>
            </a:r>
            <a:r>
              <a:rPr lang="ko-KR" altLang="en-US" sz="1900" b="1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제작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의 기반이 되는 아이템과 인벤토리 기능 구현</a:t>
            </a:r>
            <a:endParaRPr lang="en-US" altLang="ko-KR" sz="1900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</p:txBody>
      </p:sp>
      <p:sp>
        <p:nvSpPr>
          <p:cNvPr id="53" name="양쪽 대괄호 52">
            <a:extLst>
              <a:ext uri="{FF2B5EF4-FFF2-40B4-BE49-F238E27FC236}">
                <a16:creationId xmlns:a16="http://schemas.microsoft.com/office/drawing/2014/main" id="{DE8E6E1C-4195-48E2-82B6-611A03DBE398}"/>
              </a:ext>
            </a:extLst>
          </p:cNvPr>
          <p:cNvSpPr/>
          <p:nvPr/>
        </p:nvSpPr>
        <p:spPr>
          <a:xfrm>
            <a:off x="2720676" y="5271307"/>
            <a:ext cx="8622558" cy="926860"/>
          </a:xfrm>
          <a:prstGeom prst="bracketPair">
            <a:avLst>
              <a:gd name="adj" fmla="val 22406"/>
            </a:avLst>
          </a:prstGeom>
          <a:ln w="88900">
            <a:solidFill>
              <a:srgbClr val="A7A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16828AF-BEBC-4818-B0A2-B8156A43C49D}"/>
              </a:ext>
            </a:extLst>
          </p:cNvPr>
          <p:cNvSpPr txBox="1"/>
          <p:nvPr/>
        </p:nvSpPr>
        <p:spPr>
          <a:xfrm>
            <a:off x="1777676" y="4102453"/>
            <a:ext cx="28618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빈 인벤토리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4C8881-182C-46E9-B8A1-1FEA0DB9F3C8}"/>
              </a:ext>
            </a:extLst>
          </p:cNvPr>
          <p:cNvSpPr txBox="1"/>
          <p:nvPr/>
        </p:nvSpPr>
        <p:spPr>
          <a:xfrm>
            <a:off x="6583235" y="4692461"/>
            <a:ext cx="44378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아이템 획득 후 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3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개의 슬롯이 채워진 인벤토리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21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그래픽 모델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7BF2ABB-76FA-4F98-948A-6F35AEED2068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7B27E3E-B7CE-4061-B0B9-70F6F9B15A80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B0E1FBB-2815-4AE9-8CE5-C31FF1E27B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2484852-4567-466B-BC18-7329C60BBFDF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CECE3-551A-4978-8937-C52892BFBD20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43D57C4-E4FE-424A-8ECE-A73DBB0EA624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479CE3B-C43D-43DA-86C3-3BC7EA3BC34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190B5C-3931-4242-BCF9-5D4C4C97A8EE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484E195-2BFA-465E-82E3-A22DCBF6CD12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29DD055-F312-48D1-BFE8-AB2C004B9AB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4D3B75C-8CA6-4811-A34D-5FB3D0304F33}"/>
              </a:ext>
            </a:extLst>
          </p:cNvPr>
          <p:cNvSpPr/>
          <p:nvPr/>
        </p:nvSpPr>
        <p:spPr>
          <a:xfrm>
            <a:off x="0" y="250865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5C1241-0EC3-4FD2-AEE4-868FCEB52377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A10451-1DCD-413C-B2BE-A6E0F4072286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967DA8E-9A59-419D-9C3E-F9A820919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423" y="1601581"/>
            <a:ext cx="2318555" cy="385679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D702E3C-695E-4339-B49D-B810BC5BD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760" y="1601581"/>
            <a:ext cx="2318556" cy="385679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AB179B8-D567-4CE4-A5E3-C088425517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13" t="15356" r="26971" b="9070"/>
          <a:stretch/>
        </p:blipFill>
        <p:spPr>
          <a:xfrm>
            <a:off x="10547442" y="1962843"/>
            <a:ext cx="1189641" cy="211541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18CE8E3-8DA8-4024-B64A-429EEBEF879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705" t="20621" r="31246" b="13245"/>
          <a:stretch/>
        </p:blipFill>
        <p:spPr>
          <a:xfrm>
            <a:off x="7266133" y="2011833"/>
            <a:ext cx="1056377" cy="206642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1FE9331-F707-44E5-AF38-9CF5624C377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346" t="19154" r="28476" b="12711"/>
          <a:stretch/>
        </p:blipFill>
        <p:spPr>
          <a:xfrm>
            <a:off x="9240378" y="1962843"/>
            <a:ext cx="1270668" cy="2154014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F31F1135-332A-479F-AABD-03C32A3BB244}"/>
              </a:ext>
            </a:extLst>
          </p:cNvPr>
          <p:cNvSpPr/>
          <p:nvPr/>
        </p:nvSpPr>
        <p:spPr>
          <a:xfrm>
            <a:off x="8563776" y="2853718"/>
            <a:ext cx="435335" cy="372263"/>
          </a:xfrm>
          <a:prstGeom prst="rightArrow">
            <a:avLst/>
          </a:prstGeom>
          <a:solidFill>
            <a:srgbClr val="CEB6A2"/>
          </a:solidFill>
          <a:ln>
            <a:solidFill>
              <a:srgbClr val="CEB6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D5F10EC-ACEF-4759-8339-F3A414818920}"/>
              </a:ext>
            </a:extLst>
          </p:cNvPr>
          <p:cNvSpPr/>
          <p:nvPr/>
        </p:nvSpPr>
        <p:spPr>
          <a:xfrm>
            <a:off x="7266133" y="4236734"/>
            <a:ext cx="4470950" cy="768846"/>
          </a:xfrm>
          <a:prstGeom prst="roundRect">
            <a:avLst/>
          </a:prstGeom>
          <a:solidFill>
            <a:srgbClr val="CEC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Base</a:t>
            </a:r>
            <a:r>
              <a:rPr lang="ko-KR" altLang="en-US" dirty="0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되는 모델을 미리 제작</a:t>
            </a:r>
            <a:endParaRPr lang="en-US" altLang="ko-KR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dirty="0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짧은 기한 내에 캐릭터</a:t>
            </a:r>
            <a:r>
              <a:rPr lang="en-US" altLang="ko-KR" dirty="0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3,4</a:t>
            </a:r>
            <a:r>
              <a:rPr lang="ko-KR" altLang="en-US" dirty="0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도 제작 가능</a:t>
            </a:r>
            <a:endParaRPr lang="en-US" altLang="ko-KR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1776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F111C6FE-BFE6-4873-B1F0-87E963A209FB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ACBA581-534B-4CF1-A038-6444BAF70F24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E14EF926-4423-497C-BD0C-AAE7EEDEC5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ECCA779-ED42-40DE-8850-D7CE6B770364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AD95014-D68C-4145-ADF0-C4DC5D47CA4E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E2704F7F-4358-402B-ADE9-36EF97FF08AC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70B8FEA-485C-4A0D-8171-DE47914E3FF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0B6FCDD-B286-430E-AF9E-8EE460BC8EA4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29CCCB-590A-4047-8C80-E2C92296FA16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25F6286-596D-442F-B49A-2F4A11A20B53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745B730-B970-40C1-96B3-A2811BC2E7DD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2FB1EF5-AB26-4E06-8D07-98517DB53B39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E22568B-439F-4FB5-8A2E-40C2A25A8B10}"/>
              </a:ext>
            </a:extLst>
          </p:cNvPr>
          <p:cNvGrpSpPr/>
          <p:nvPr/>
        </p:nvGrpSpPr>
        <p:grpSpPr>
          <a:xfrm>
            <a:off x="1954578" y="39760"/>
            <a:ext cx="10320089" cy="542137"/>
            <a:chOff x="2061029" y="887969"/>
            <a:chExt cx="10130971" cy="542137"/>
          </a:xfrm>
        </p:grpSpPr>
        <p:sp>
          <p:nvSpPr>
            <p:cNvPr id="22" name="평행 사변형 21">
              <a:extLst>
                <a:ext uri="{FF2B5EF4-FFF2-40B4-BE49-F238E27FC236}">
                  <a16:creationId xmlns:a16="http://schemas.microsoft.com/office/drawing/2014/main" id="{ACF9C541-0EFD-4BF4-B0FC-3B797AEEBF5D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Text Placeholder 1">
              <a:extLst>
                <a:ext uri="{FF2B5EF4-FFF2-40B4-BE49-F238E27FC236}">
                  <a16:creationId xmlns:a16="http://schemas.microsoft.com/office/drawing/2014/main" id="{072CA0D6-5438-4276-AA83-FEBB7C513209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기존 개발 일정 및 역할분담 표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DA8B603-F972-45F6-B411-441D7AEF8C39}"/>
              </a:ext>
            </a:extLst>
          </p:cNvPr>
          <p:cNvSpPr/>
          <p:nvPr/>
        </p:nvSpPr>
        <p:spPr>
          <a:xfrm>
            <a:off x="0" y="4313493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B26B04C8-0788-443B-8BA6-21AA0A4403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880900"/>
              </p:ext>
            </p:extLst>
          </p:nvPr>
        </p:nvGraphicFramePr>
        <p:xfrm>
          <a:off x="3050624" y="6464418"/>
          <a:ext cx="812799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460658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8760240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44274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</a:rPr>
                        <a:t>김연지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그래픽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dirty="0" err="1">
                          <a:solidFill>
                            <a:schemeClr val="bg1"/>
                          </a:solidFill>
                        </a:rPr>
                        <a:t>클라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장은선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서버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dirty="0" err="1">
                          <a:solidFill>
                            <a:schemeClr val="bg1"/>
                          </a:solidFill>
                        </a:rPr>
                        <a:t>클라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trike="sngStrike" dirty="0">
                          <a:solidFill>
                            <a:schemeClr val="bg1"/>
                          </a:solidFill>
                        </a:rPr>
                        <a:t>김하은</a:t>
                      </a:r>
                      <a:r>
                        <a:rPr lang="en-US" altLang="ko-KR" strike="sngStrike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trike="sngStrike" dirty="0" err="1">
                          <a:solidFill>
                            <a:schemeClr val="bg1"/>
                          </a:solidFill>
                        </a:rPr>
                        <a:t>클라</a:t>
                      </a:r>
                      <a:r>
                        <a:rPr lang="en-US" altLang="ko-KR" strike="sngStrike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strike="sngStrik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EB6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096631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BF4F687-2F2A-4776-85A8-6C2BC0FC06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583249"/>
              </p:ext>
            </p:extLst>
          </p:nvPr>
        </p:nvGraphicFramePr>
        <p:xfrm>
          <a:off x="3050624" y="576694"/>
          <a:ext cx="8422048" cy="588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8831">
                  <a:extLst>
                    <a:ext uri="{9D8B030D-6E8A-4147-A177-3AD203B41FA5}">
                      <a16:colId xmlns:a16="http://schemas.microsoft.com/office/drawing/2014/main" val="2338770611"/>
                    </a:ext>
                  </a:extLst>
                </a:gridCol>
                <a:gridCol w="931108">
                  <a:extLst>
                    <a:ext uri="{9D8B030D-6E8A-4147-A177-3AD203B41FA5}">
                      <a16:colId xmlns:a16="http://schemas.microsoft.com/office/drawing/2014/main" val="1826866689"/>
                    </a:ext>
                  </a:extLst>
                </a:gridCol>
                <a:gridCol w="964421">
                  <a:extLst>
                    <a:ext uri="{9D8B030D-6E8A-4147-A177-3AD203B41FA5}">
                      <a16:colId xmlns:a16="http://schemas.microsoft.com/office/drawing/2014/main" val="304330086"/>
                    </a:ext>
                  </a:extLst>
                </a:gridCol>
                <a:gridCol w="964421">
                  <a:extLst>
                    <a:ext uri="{9D8B030D-6E8A-4147-A177-3AD203B41FA5}">
                      <a16:colId xmlns:a16="http://schemas.microsoft.com/office/drawing/2014/main" val="3037000514"/>
                    </a:ext>
                  </a:extLst>
                </a:gridCol>
                <a:gridCol w="964421">
                  <a:extLst>
                    <a:ext uri="{9D8B030D-6E8A-4147-A177-3AD203B41FA5}">
                      <a16:colId xmlns:a16="http://schemas.microsoft.com/office/drawing/2014/main" val="202386404"/>
                    </a:ext>
                  </a:extLst>
                </a:gridCol>
                <a:gridCol w="624302">
                  <a:extLst>
                    <a:ext uri="{9D8B030D-6E8A-4147-A177-3AD203B41FA5}">
                      <a16:colId xmlns:a16="http://schemas.microsoft.com/office/drawing/2014/main" val="2778922895"/>
                    </a:ext>
                  </a:extLst>
                </a:gridCol>
                <a:gridCol w="1304544">
                  <a:extLst>
                    <a:ext uri="{9D8B030D-6E8A-4147-A177-3AD203B41FA5}">
                      <a16:colId xmlns:a16="http://schemas.microsoft.com/office/drawing/2014/main" val="2893725502"/>
                    </a:ext>
                  </a:extLst>
                </a:gridCol>
              </a:tblGrid>
              <a:tr h="37593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진행정도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1745789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더미 오브젝트 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100 %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88864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오브젝트 모델링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60%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3149326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아이템모델링</a:t>
                      </a:r>
                      <a:r>
                        <a:rPr lang="en-US" altLang="ko-KR" sz="1400" dirty="0"/>
                        <a:t>, UI</a:t>
                      </a:r>
                      <a:r>
                        <a:rPr lang="ko-KR" altLang="en-US" sz="1400" dirty="0"/>
                        <a:t>리소스 제작</a:t>
                      </a:r>
                      <a:r>
                        <a:rPr lang="en-US" altLang="ko-KR" sz="1400" dirty="0"/>
                        <a:t> 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667279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게임 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6957042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게임 프로토타입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60%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916789"/>
                  </a:ext>
                </a:extLst>
              </a:tr>
              <a:tr h="30971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맵구성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아이템 </a:t>
                      </a:r>
                      <a:r>
                        <a:rPr lang="en-US" altLang="ko-KR" sz="1400" dirty="0"/>
                        <a:t>&amp; </a:t>
                      </a:r>
                      <a:r>
                        <a:rPr lang="ko-KR" altLang="en-US" sz="1400" dirty="0"/>
                        <a:t>몬스터 랜덤생성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014950"/>
                  </a:ext>
                </a:extLst>
              </a:tr>
              <a:tr h="3097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190046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캐릭터 이동 및 행동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044563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멧돼지 행동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551829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게임 </a:t>
                      </a:r>
                      <a:r>
                        <a:rPr lang="en-US" altLang="ko-KR" sz="1400" dirty="0"/>
                        <a:t>UI </a:t>
                      </a:r>
                      <a:r>
                        <a:rPr lang="ko-KR" altLang="en-US" sz="1400" dirty="0"/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70098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C++</a:t>
                      </a:r>
                      <a:r>
                        <a:rPr lang="ko-KR" altLang="en-US" sz="1400" dirty="0"/>
                        <a:t> 서버와 유니티 연결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948790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스레드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90%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2060949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맵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아이템 데이터 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0175021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캐릭터 데이터 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424678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충돌처리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379875"/>
                  </a:ext>
                </a:extLst>
              </a:tr>
            </a:tbl>
          </a:graphicData>
        </a:graphic>
      </p:graphicFrame>
      <p:sp>
        <p:nvSpPr>
          <p:cNvPr id="48" name="직사각형 47">
            <a:extLst>
              <a:ext uri="{FF2B5EF4-FFF2-40B4-BE49-F238E27FC236}">
                <a16:creationId xmlns:a16="http://schemas.microsoft.com/office/drawing/2014/main" id="{21AA58B5-26C7-486D-9384-F351E86396E9}"/>
              </a:ext>
            </a:extLst>
          </p:cNvPr>
          <p:cNvSpPr/>
          <p:nvPr/>
        </p:nvSpPr>
        <p:spPr>
          <a:xfrm>
            <a:off x="5294" y="4342630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</p:spTree>
    <p:extLst>
      <p:ext uri="{BB962C8B-B14F-4D97-AF65-F5344CB8AC3E}">
        <p14:creationId xmlns:p14="http://schemas.microsoft.com/office/powerpoint/2010/main" val="2537286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F111C6FE-BFE6-4873-B1F0-87E963A209FB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ACBA581-534B-4CF1-A038-6444BAF70F24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E14EF926-4423-497C-BD0C-AAE7EEDEC5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ECCA779-ED42-40DE-8850-D7CE6B770364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AD95014-D68C-4145-ADF0-C4DC5D47CA4E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E2704F7F-4358-402B-ADE9-36EF97FF08AC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70B8FEA-485C-4A0D-8171-DE47914E3FF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0B6FCDD-B286-430E-AF9E-8EE460BC8EA4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29CCCB-590A-4047-8C80-E2C92296FA16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25F6286-596D-442F-B49A-2F4A11A20B53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745B730-B970-40C1-96B3-A2811BC2E7DD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DA8B603-F972-45F6-B411-441D7AEF8C39}"/>
              </a:ext>
            </a:extLst>
          </p:cNvPr>
          <p:cNvSpPr/>
          <p:nvPr/>
        </p:nvSpPr>
        <p:spPr>
          <a:xfrm>
            <a:off x="3445" y="529228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2FB1EF5-AB26-4E06-8D07-98517DB53B39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1AA58B5-26C7-486D-9384-F351E86396E9}"/>
              </a:ext>
            </a:extLst>
          </p:cNvPr>
          <p:cNvSpPr/>
          <p:nvPr/>
        </p:nvSpPr>
        <p:spPr>
          <a:xfrm>
            <a:off x="5294" y="4342630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5B1D038-DF44-44E5-9C92-57B5A1FDD5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172985"/>
              </p:ext>
            </p:extLst>
          </p:nvPr>
        </p:nvGraphicFramePr>
        <p:xfrm>
          <a:off x="2569820" y="1578241"/>
          <a:ext cx="8999665" cy="43019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6930">
                  <a:extLst>
                    <a:ext uri="{9D8B030D-6E8A-4147-A177-3AD203B41FA5}">
                      <a16:colId xmlns:a16="http://schemas.microsoft.com/office/drawing/2014/main" val="75226055"/>
                    </a:ext>
                  </a:extLst>
                </a:gridCol>
                <a:gridCol w="7412735">
                  <a:extLst>
                    <a:ext uri="{9D8B030D-6E8A-4147-A177-3AD203B41FA5}">
                      <a16:colId xmlns:a16="http://schemas.microsoft.com/office/drawing/2014/main" val="176209530"/>
                    </a:ext>
                  </a:extLst>
                </a:gridCol>
              </a:tblGrid>
              <a:tr h="77630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07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내  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0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604950"/>
                  </a:ext>
                </a:extLst>
              </a:tr>
              <a:tr h="11752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rgbClr val="464646"/>
                          </a:solidFill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C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</a:t>
                      </a:r>
                      <a:r>
                        <a:rPr lang="en-US" altLang="ko-KR" dirty="0"/>
                        <a:t>UI, Sound </a:t>
                      </a:r>
                      <a:r>
                        <a:rPr lang="ko-KR" altLang="en-US" dirty="0"/>
                        <a:t>구현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제작 컨텐츠 구현 및 서버와 데이터 처리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633075"/>
                  </a:ext>
                </a:extLst>
              </a:tr>
              <a:tr h="11752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 err="1">
                          <a:solidFill>
                            <a:srgbClr val="464646"/>
                          </a:solidFill>
                        </a:rPr>
                        <a:t>김연지</a:t>
                      </a:r>
                      <a:endParaRPr lang="ko-KR" altLang="en-US" sz="2400" b="1" dirty="0">
                        <a:solidFill>
                          <a:srgbClr val="46464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건물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아이템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애니메이션 등 그래픽 리소스 제작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캐릭터 행동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및 몬스터 행동 추가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457840"/>
                  </a:ext>
                </a:extLst>
              </a:tr>
              <a:tr h="11752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rgbClr val="464646"/>
                          </a:solidFill>
                        </a:rPr>
                        <a:t>장은선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917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맵과</a:t>
                      </a:r>
                      <a:r>
                        <a:rPr lang="ko-KR" altLang="en-US" dirty="0"/>
                        <a:t> 아이템 데이터 처리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705310"/>
                  </a:ext>
                </a:extLst>
              </a:tr>
            </a:tbl>
          </a:graphicData>
        </a:graphic>
      </p:graphicFrame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CCA5B916-175A-4D5A-A385-D64771463F28}"/>
              </a:ext>
            </a:extLst>
          </p:cNvPr>
          <p:cNvSpPr txBox="1">
            <a:spLocks/>
          </p:cNvSpPr>
          <p:nvPr/>
        </p:nvSpPr>
        <p:spPr>
          <a:xfrm>
            <a:off x="1871911" y="556074"/>
            <a:ext cx="10320089" cy="4445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711182"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None/>
            </a:pP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그래픽 모델</a:t>
            </a:r>
            <a:endParaRPr lang="id-ID" sz="24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6BAFDFF-5E09-4C8A-90D0-65115B9A32A4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28" name="평행 사변형 27">
              <a:extLst>
                <a:ext uri="{FF2B5EF4-FFF2-40B4-BE49-F238E27FC236}">
                  <a16:creationId xmlns:a16="http://schemas.microsoft.com/office/drawing/2014/main" id="{89A00D92-1A94-4BC7-9BC5-C11ABFE7246D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Text Placeholder 1">
              <a:extLst>
                <a:ext uri="{FF2B5EF4-FFF2-40B4-BE49-F238E27FC236}">
                  <a16:creationId xmlns:a16="http://schemas.microsoft.com/office/drawing/2014/main" id="{167386A0-2BF9-4E40-AE22-1DB358730554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 일정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1881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1536</TotalTime>
  <Words>500</Words>
  <Application>Microsoft Office PowerPoint</Application>
  <PresentationFormat>와이드스크린</PresentationFormat>
  <Paragraphs>166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윤소녕</dc:creator>
  <cp:lastModifiedBy>연지 김</cp:lastModifiedBy>
  <cp:revision>115</cp:revision>
  <dcterms:created xsi:type="dcterms:W3CDTF">2017-10-16T11:43:05Z</dcterms:created>
  <dcterms:modified xsi:type="dcterms:W3CDTF">2019-05-09T04:24:35Z</dcterms:modified>
</cp:coreProperties>
</file>

<file path=docProps/thumbnail.jpeg>
</file>